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9" r:id="rId4"/>
    <p:sldId id="256" r:id="rId5"/>
    <p:sldId id="258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1" autoAdjust="0"/>
  </p:normalViewPr>
  <p:slideViewPr>
    <p:cSldViewPr>
      <p:cViewPr>
        <p:scale>
          <a:sx n="100" d="100"/>
          <a:sy n="100" d="100"/>
        </p:scale>
        <p:origin x="-21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11" y="-10428"/>
            <a:ext cx="9272588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242784" y="1023880"/>
            <a:ext cx="871856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00A5413-DE2A-4A8E-8316-0D93B8BCEDE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F25F079-BDB4-4AF8-AF59-4153DCB9489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0" y="6134760"/>
            <a:ext cx="4423472" cy="59927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АНО Центр энергетической эффективности,</a:t>
            </a:r>
          </a:p>
          <a:p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Бердино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А.В., Координатор проектов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904192" y="3068232"/>
            <a:ext cx="7479792" cy="2646768"/>
          </a:xfrm>
        </p:spPr>
        <p:txBody>
          <a:bodyPr>
            <a:normAutofit fontScale="92500"/>
          </a:bodyPr>
          <a:lstStyle/>
          <a:p>
            <a:pPr marL="109728" indent="0" algn="ctr">
              <a:buNone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Проект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КА5043 «Зеленые решения для природоохранных территорий»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endParaRPr lang="en-US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Программ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а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Приграничного Сотрудничества (ППС) «Карелия»</a:t>
            </a:r>
          </a:p>
          <a:p>
            <a:pPr marL="109728" indent="0" algn="ctr">
              <a:buNone/>
            </a:pPr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>
              <a:buNone/>
            </a:pPr>
            <a:endParaRPr lang="ru-RU" sz="2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5" name="Picture 3" descr="C:\Users\Admin\Pictures\Сайт АНО ЭЭЦ\Karelia_bannerit_300x600_RU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482728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65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251520" y="1023880"/>
            <a:ext cx="8640960" cy="4320480"/>
          </a:xfrm>
        </p:spPr>
        <p:txBody>
          <a:bodyPr>
            <a:noAutofit/>
          </a:bodyPr>
          <a:lstStyle/>
          <a:p>
            <a:pPr marL="109728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Обоснование проекта: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Особо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охраняемые природоохранные территории (ООПТ) в Карелии и Финляндии находятся, как правило, в удалении от крупных городов и поселений, поэтому снабжение теплом и электричеством,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также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сбор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утилизация мусора, являются важной общей проблемой ООПТ по обе стороны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границы.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другой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стороны, для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обеспечения генерации тепла и электричества нельзя повышать нагрузку на природу путем сжигания ископаемого топлива (дизель, бензин, природный газ или уголь). </a:t>
            </a:r>
          </a:p>
        </p:txBody>
      </p:sp>
    </p:spTree>
    <p:extLst>
      <p:ext uri="{BB962C8B-B14F-4D97-AF65-F5344CB8AC3E}">
        <p14:creationId xmlns:p14="http://schemas.microsoft.com/office/powerpoint/2010/main" val="232684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242784" y="1023880"/>
            <a:ext cx="8718560" cy="5110880"/>
          </a:xfrm>
        </p:spPr>
        <p:txBody>
          <a:bodyPr>
            <a:noAutofit/>
          </a:bodyPr>
          <a:lstStyle/>
          <a:p>
            <a:pPr marL="109728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Общая идея 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проекта: </a:t>
            </a:r>
            <a:endParaRPr lang="ru-RU" sz="1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09728" indent="0">
              <a:lnSpc>
                <a:spcPct val="15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Внедрение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современных «зеленых» технологий на объектах инфраструктуры ООПТ (гостевые дома, визит-центры, офисные здания, кафе и т.д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.):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использование тепловых насосов для обогрева помещений; 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солнечных станций для выработки электричества, как основного, так и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резервного;</a:t>
            </a:r>
            <a:endParaRPr lang="en-US" sz="1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использование солнечных коллекторов для ГВС;</a:t>
            </a:r>
            <a:endParaRPr lang="ru-RU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Установка эко-туалетов разного типа (сухих и с водой)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применение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раздельного сбора отходов, грамотная утилизация и использование отходов как ценного сырья. </a:t>
            </a:r>
          </a:p>
          <a:p>
            <a:pPr>
              <a:lnSpc>
                <a:spcPct val="150000"/>
              </a:lnSpc>
            </a:pPr>
            <a:endParaRPr lang="ru-RU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2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242784" y="1023880"/>
            <a:ext cx="8718560" cy="535139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Партнеры проекта:</a:t>
            </a:r>
          </a:p>
          <a:p>
            <a:pPr marL="509778" indent="-400050">
              <a:buFont typeface="+mj-lt"/>
              <a:buAutoNum type="romanUcPeriod"/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Ведущий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партнер проекта - Автономная некоммерческая организация Центр энергетической эффективности (АНО ЦЭЭ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).  </a:t>
            </a:r>
          </a:p>
          <a:p>
            <a:pPr marL="509778" indent="-400050">
              <a:buFont typeface="+mj-lt"/>
              <a:buAutoNum type="romanUcPeriod"/>
            </a:pPr>
            <a:r>
              <a:rPr lang="ru-RU" sz="18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Parks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&amp;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Wildlife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Finland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(ранее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Natural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Heritage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Services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- подразделение государственного предприятия </a:t>
            </a:r>
            <a:r>
              <a:rPr lang="ru-RU" sz="18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Metsähallitus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отвечает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 управление государственными услугами, такими как: сохранение природы, инфраструктура и услуги для отдыха на природе,  услуги для охотников и рыболовов, планирование управления природоохранными зонами. </a:t>
            </a:r>
            <a:endParaRPr lang="ru-RU" sz="1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66928" indent="-457200">
              <a:buFont typeface="+mj-lt"/>
              <a:buAutoNum type="romanUcPeriod" startAt="3"/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ФГБУ Национальный парк «</a:t>
            </a:r>
            <a:r>
              <a:rPr lang="ru-RU" sz="18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Водлозерский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» </a:t>
            </a:r>
          </a:p>
          <a:p>
            <a:pPr marL="566928" indent="-457200">
              <a:buFont typeface="+mj-lt"/>
              <a:buAutoNum type="romanUcPeriod" startAt="3"/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ФГБУ Государственный заповедник «Кивач»</a:t>
            </a:r>
          </a:p>
          <a:p>
            <a:pPr marL="566928" indent="-457200">
              <a:buFont typeface="+mj-lt"/>
              <a:buAutoNum type="romanUcPeriod" startAt="3"/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ФГБУ Государственный природный заповедник «</a:t>
            </a:r>
            <a:r>
              <a:rPr lang="ru-RU" sz="18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Костомукшский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» </a:t>
            </a:r>
          </a:p>
          <a:p>
            <a:pPr marL="566928" indent="-457200">
              <a:buFont typeface="+mj-lt"/>
              <a:buAutoNum type="romanUcPeriod" startAt="3"/>
            </a:pPr>
            <a:r>
              <a:rPr lang="ru-RU" sz="18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Oulun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Energia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OY  - одна из передовых компаний Финляндии в сфере развития и внедрения зеленых энергетических решений.  Передача ноу-хау, тренинга и консультирование ООПТ - основные задачи </a:t>
            </a:r>
            <a:r>
              <a:rPr lang="ru-RU" sz="18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Oulun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Energia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OY в ходе реализации проекта.</a:t>
            </a:r>
          </a:p>
          <a:p>
            <a:pPr marL="509778" indent="-400050">
              <a:buFont typeface="+mj-lt"/>
              <a:buAutoNum type="romanUcPeriod"/>
            </a:pPr>
            <a:endParaRPr lang="ru-RU" sz="1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33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212720" y="1023880"/>
            <a:ext cx="8718560" cy="559190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Сроки выполнения проекта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октября 2018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</a:t>
            </a:r>
            <a:r>
              <a:rPr lang="en-US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ноября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2020.</a:t>
            </a:r>
            <a:endParaRPr lang="ru-RU" sz="1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>
              <a:buNone/>
            </a:pPr>
            <a:endParaRPr lang="ru-RU" sz="1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Общий </a:t>
            </a: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бюджет: 534 896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</a:t>
            </a:r>
            <a:endParaRPr lang="ru-RU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>
              <a:buNone/>
            </a:pP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грант программы ПГС Карелия: </a:t>
            </a: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469 643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</a:t>
            </a:r>
          </a:p>
          <a:p>
            <a:pPr marL="109728" indent="0">
              <a:buNone/>
            </a:pP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со-финансирование партнеров: </a:t>
            </a: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65 253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 (12,2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%)</a:t>
            </a:r>
          </a:p>
          <a:p>
            <a:pPr marL="566928" indent="-457200">
              <a:buFont typeface="+mj-lt"/>
              <a:buAutoNum type="arabicPeriod"/>
            </a:pP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Водлозерский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13 429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 </a:t>
            </a:r>
          </a:p>
          <a:p>
            <a:pPr marL="566928" indent="-457200">
              <a:buFont typeface="+mj-lt"/>
              <a:buAutoNum type="arabicPeriod"/>
            </a:pP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Кивач – </a:t>
            </a: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17 730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</a:t>
            </a:r>
          </a:p>
          <a:p>
            <a:pPr marL="566928" indent="-457200">
              <a:buFont typeface="+mj-lt"/>
              <a:buAutoNum type="arabicPeriod"/>
            </a:pP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Костомукшский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8 518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</a:t>
            </a:r>
            <a:endParaRPr lang="ru-RU" sz="1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66928" indent="-457200">
              <a:buFont typeface="+mj-lt"/>
              <a:buAutoNum type="arabicPeriod"/>
            </a:pPr>
            <a:r>
              <a:rPr lang="en-US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Metsahallitus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Parks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&amp;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Wildlife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Finland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- </a:t>
            </a:r>
            <a:r>
              <a:rPr lang="ru-RU" sz="1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20 327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</a:t>
            </a:r>
          </a:p>
          <a:p>
            <a:pPr marL="109728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Пилотные 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проекты 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ООПТ</a:t>
            </a:r>
            <a:r>
              <a:rPr 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оборудование, материалы, монтаж</a:t>
            </a:r>
            <a:r>
              <a:rPr 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566928" indent="-457200">
              <a:buAutoNum type="arabicPeriod"/>
            </a:pPr>
            <a:r>
              <a:rPr lang="ru-RU" sz="18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Водлозерский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49 870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 (58</a:t>
            </a:r>
            <a:r>
              <a:rPr lang="en-US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,5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% бюджета партнера)</a:t>
            </a:r>
          </a:p>
          <a:p>
            <a:pPr marL="566928" indent="-457200">
              <a:buAutoNum type="arabicPeriod"/>
            </a:pP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Кивач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44 440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 (57,6 %)</a:t>
            </a:r>
          </a:p>
          <a:p>
            <a:pPr marL="566928" indent="-457200">
              <a:buAutoNum type="arabicPeriod"/>
            </a:pPr>
            <a:r>
              <a:rPr lang="ru-RU" sz="18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Костомукшский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30 000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 (</a:t>
            </a:r>
            <a:r>
              <a:rPr lang="en-US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59,8%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566928" indent="-457200">
              <a:buAutoNum type="arabicPeriod"/>
            </a:pPr>
            <a:r>
              <a:rPr lang="en-US" sz="18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Metsahallitus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sz="18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Parks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&amp; </a:t>
            </a:r>
            <a:r>
              <a:rPr lang="ru-RU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Wildlife</a:t>
            </a:r>
            <a:r>
              <a:rPr lang="ru-RU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Finland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- </a:t>
            </a:r>
            <a:r>
              <a:rPr lang="en-US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84 216</a:t>
            </a:r>
            <a:r>
              <a:rPr lang="ru-RU" sz="1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€</a:t>
            </a:r>
            <a:r>
              <a:rPr lang="en-US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(42,1%)</a:t>
            </a:r>
          </a:p>
          <a:p>
            <a:endParaRPr lang="ru-RU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7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212720" y="1565032"/>
            <a:ext cx="8718560" cy="4509599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ru-RU" sz="1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Контакты:</a:t>
            </a:r>
          </a:p>
          <a:p>
            <a:pPr marL="109728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Петрозаводск, Энгельса 10, 504.</a:t>
            </a:r>
            <a:endParaRPr lang="en-US" sz="20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Тел.: 8 8142 769391</a:t>
            </a:r>
          </a:p>
          <a:p>
            <a:pPr marL="109728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Эл. Почта: </a:t>
            </a:r>
            <a:endParaRPr lang="en-US" sz="20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r>
              <a:rPr lang="en-US" sz="2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kaeec@sampo.ru</a:t>
            </a:r>
            <a:endParaRPr lang="ru-RU" sz="20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r>
              <a:rPr lang="en-US" sz="2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alexberdino@gmail.com</a:t>
            </a:r>
          </a:p>
          <a:p>
            <a:pPr marL="109728" indent="0" algn="ctr">
              <a:buNone/>
            </a:pPr>
            <a:endParaRPr lang="en-US" sz="20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endParaRPr lang="ru-RU" sz="20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Сайт:</a:t>
            </a:r>
          </a:p>
          <a:p>
            <a:pPr marL="109728" indent="0" algn="ctr">
              <a:buNone/>
            </a:pPr>
            <a:r>
              <a:rPr lang="en-US" sz="30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kaeec.org</a:t>
            </a:r>
          </a:p>
          <a:p>
            <a:pPr marL="109728" indent="0">
              <a:buNone/>
            </a:pPr>
            <a:endParaRPr lang="en-US" sz="1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>
              <a:buNone/>
            </a:pPr>
            <a:endParaRPr lang="ru-RU" sz="2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9728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Спасибо за 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внимание!</a:t>
            </a: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19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369</TotalTime>
  <Words>371</Words>
  <Application>Microsoft Office PowerPoint</Application>
  <PresentationFormat>Экран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Solutions for Nature Protected Areas</dc:title>
  <dc:creator>Admin</dc:creator>
  <cp:lastModifiedBy>Admin</cp:lastModifiedBy>
  <cp:revision>22</cp:revision>
  <dcterms:created xsi:type="dcterms:W3CDTF">2018-12-07T08:44:55Z</dcterms:created>
  <dcterms:modified xsi:type="dcterms:W3CDTF">2020-09-04T11:46:37Z</dcterms:modified>
</cp:coreProperties>
</file>