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3" r:id="rId4"/>
    <p:sldId id="272" r:id="rId5"/>
    <p:sldId id="273" r:id="rId6"/>
    <p:sldId id="274" r:id="rId7"/>
    <p:sldId id="264" r:id="rId8"/>
    <p:sldId id="265" r:id="rId9"/>
    <p:sldId id="266" r:id="rId10"/>
    <p:sldId id="267" r:id="rId11"/>
    <p:sldId id="268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52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826BC-6BF9-428E-A0C2-3EAB0073204A}" type="datetimeFigureOut">
              <a:rPr lang="ru-RU" smtClean="0"/>
              <a:t>04.09.2020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9B259-6DD3-4E2C-A4B4-86C15EDA4A8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9198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826BC-6BF9-428E-A0C2-3EAB0073204A}" type="datetimeFigureOut">
              <a:rPr lang="ru-RU" smtClean="0"/>
              <a:t>04.09.2020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9B259-6DD3-4E2C-A4B4-86C15EDA4A8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8455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826BC-6BF9-428E-A0C2-3EAB0073204A}" type="datetimeFigureOut">
              <a:rPr lang="ru-RU" smtClean="0"/>
              <a:t>04.09.2020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9B259-6DD3-4E2C-A4B4-86C15EDA4A8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4206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826BC-6BF9-428E-A0C2-3EAB0073204A}" type="datetimeFigureOut">
              <a:rPr lang="ru-RU" smtClean="0"/>
              <a:t>04.09.2020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9B259-6DD3-4E2C-A4B4-86C15EDA4A8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860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826BC-6BF9-428E-A0C2-3EAB0073204A}" type="datetimeFigureOut">
              <a:rPr lang="ru-RU" smtClean="0"/>
              <a:t>04.09.2020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9B259-6DD3-4E2C-A4B4-86C15EDA4A8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2662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826BC-6BF9-428E-A0C2-3EAB0073204A}" type="datetimeFigureOut">
              <a:rPr lang="ru-RU" smtClean="0"/>
              <a:t>04.09.2020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9B259-6DD3-4E2C-A4B4-86C15EDA4A8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446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826BC-6BF9-428E-A0C2-3EAB0073204A}" type="datetimeFigureOut">
              <a:rPr lang="ru-RU" smtClean="0"/>
              <a:t>04.09.2020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9B259-6DD3-4E2C-A4B4-86C15EDA4A8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2030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826BC-6BF9-428E-A0C2-3EAB0073204A}" type="datetimeFigureOut">
              <a:rPr lang="ru-RU" smtClean="0"/>
              <a:t>04.09.2020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9B259-6DD3-4E2C-A4B4-86C15EDA4A8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5010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826BC-6BF9-428E-A0C2-3EAB0073204A}" type="datetimeFigureOut">
              <a:rPr lang="ru-RU" smtClean="0"/>
              <a:t>04.09.2020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9B259-6DD3-4E2C-A4B4-86C15EDA4A8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2969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826BC-6BF9-428E-A0C2-3EAB0073204A}" type="datetimeFigureOut">
              <a:rPr lang="ru-RU" smtClean="0"/>
              <a:t>04.09.2020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9B259-6DD3-4E2C-A4B4-86C15EDA4A8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3420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826BC-6BF9-428E-A0C2-3EAB0073204A}" type="datetimeFigureOut">
              <a:rPr lang="ru-RU" smtClean="0"/>
              <a:t>04.09.2020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9B259-6DD3-4E2C-A4B4-86C15EDA4A8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988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826BC-6BF9-428E-A0C2-3EAB0073204A}" type="datetimeFigureOut">
              <a:rPr lang="ru-RU" smtClean="0"/>
              <a:t>04.09.2020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B9B259-6DD3-4E2C-A4B4-86C15EDA4A8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0316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.png"/><Relationship Id="rId7" Type="http://schemas.openxmlformats.org/officeDocument/2006/relationships/image" Target="../media/image3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2.png"/><Relationship Id="rId7" Type="http://schemas.openxmlformats.org/officeDocument/2006/relationships/image" Target="../media/image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1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13.jpg"/><Relationship Id="rId10" Type="http://schemas.openxmlformats.org/officeDocument/2006/relationships/image" Target="../media/image16.jpeg"/><Relationship Id="rId4" Type="http://schemas.openxmlformats.org/officeDocument/2006/relationships/image" Target="../media/image4.png"/><Relationship Id="rId9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2.png"/><Relationship Id="rId7" Type="http://schemas.openxmlformats.org/officeDocument/2006/relationships/image" Target="../media/image1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2.png"/><Relationship Id="rId7" Type="http://schemas.openxmlformats.org/officeDocument/2006/relationships/image" Target="../media/image2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2.png"/><Relationship Id="rId7" Type="http://schemas.openxmlformats.org/officeDocument/2006/relationships/image" Target="../media/image2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5.png"/><Relationship Id="rId10" Type="http://schemas.openxmlformats.org/officeDocument/2006/relationships/image" Target="../media/image26.jpeg"/><Relationship Id="rId4" Type="http://schemas.openxmlformats.org/officeDocument/2006/relationships/image" Target="../media/image4.png"/><Relationship Id="rId9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.png"/><Relationship Id="rId7" Type="http://schemas.openxmlformats.org/officeDocument/2006/relationships/image" Target="../media/image2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69840" cy="6857999"/>
          </a:xfrm>
          <a:prstGeom prst="rect">
            <a:avLst/>
          </a:prstGeom>
          <a:effectLst>
            <a:glow rad="127000">
              <a:schemeClr val="accent1"/>
            </a:glow>
            <a:innerShdw blurRad="711200" dist="825500" dir="5400000">
              <a:prstClr val="black">
                <a:alpha val="81000"/>
              </a:prstClr>
            </a:innerShdw>
          </a:effectLst>
        </p:spPr>
      </p:pic>
      <p:sp>
        <p:nvSpPr>
          <p:cNvPr id="5" name="TextBox 4"/>
          <p:cNvSpPr txBox="1"/>
          <p:nvPr/>
        </p:nvSpPr>
        <p:spPr>
          <a:xfrm>
            <a:off x="1350168" y="1529918"/>
            <a:ext cx="703897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bg1"/>
                </a:solidFill>
                <a:cs typeface="Arial" panose="020B0604020202020204" pitchFamily="34" charset="0"/>
              </a:rPr>
              <a:t>Перспективы использования альтернативных источников энергии на территории Государственного природного заповедника «Кивач»</a:t>
            </a:r>
            <a:endParaRPr lang="ru-RU" sz="40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950" y="5744870"/>
            <a:ext cx="2892490" cy="12052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455" y="5870390"/>
            <a:ext cx="985837" cy="95416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524000" y="152996"/>
            <a:ext cx="92868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Министерство природных ресурсов и экологии Российской Федерации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Федеральное государственное бюджетное учреждение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«Государственный природный заповедник “Кивач”»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6700" y="5952936"/>
            <a:ext cx="328134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Фомина Ольга Викторовна</a:t>
            </a:r>
          </a:p>
          <a:p>
            <a:r>
              <a:rPr lang="ru-RU" sz="1200" i="1" dirty="0" smtClean="0">
                <a:solidFill>
                  <a:schemeClr val="bg1"/>
                </a:solidFill>
              </a:rPr>
              <a:t>Заместитель </a:t>
            </a:r>
            <a:r>
              <a:rPr lang="ru-RU" sz="1200" i="1" dirty="0">
                <a:solidFill>
                  <a:schemeClr val="bg1"/>
                </a:solidFill>
              </a:rPr>
              <a:t>директора по научной </a:t>
            </a:r>
            <a:r>
              <a:rPr lang="ru-RU" sz="1200" i="1" dirty="0" smtClean="0">
                <a:solidFill>
                  <a:schemeClr val="bg1"/>
                </a:solidFill>
              </a:rPr>
              <a:t>работе</a:t>
            </a:r>
            <a:br>
              <a:rPr lang="ru-RU" sz="1200" i="1" dirty="0" smtClean="0">
                <a:solidFill>
                  <a:schemeClr val="bg1"/>
                </a:solidFill>
              </a:rPr>
            </a:br>
            <a:r>
              <a:rPr lang="ru-RU" sz="1200" i="1" dirty="0" smtClean="0">
                <a:solidFill>
                  <a:schemeClr val="bg1"/>
                </a:solidFill>
              </a:rPr>
              <a:t> </a:t>
            </a:r>
            <a:r>
              <a:rPr lang="ru-RU" sz="1200" i="1" dirty="0">
                <a:solidFill>
                  <a:schemeClr val="bg1"/>
                </a:solidFill>
              </a:rPr>
              <a:t>и экологическому </a:t>
            </a:r>
            <a:r>
              <a:rPr lang="ru-RU" sz="1200" i="1" dirty="0" smtClean="0">
                <a:solidFill>
                  <a:schemeClr val="bg1"/>
                </a:solidFill>
              </a:rPr>
              <a:t>просвещению </a:t>
            </a:r>
            <a:endParaRPr lang="ru-RU" sz="1200" i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76840" y="5952936"/>
            <a:ext cx="32609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chemeClr val="accent6"/>
                </a:solidFill>
              </a:rPr>
              <a:t>KA5043 Зеленые решения</a:t>
            </a:r>
          </a:p>
          <a:p>
            <a:r>
              <a:rPr lang="ru-RU" sz="1600" dirty="0" smtClean="0">
                <a:solidFill>
                  <a:schemeClr val="accent6"/>
                </a:solidFill>
              </a:rPr>
              <a:t>для природоохранных территорий</a:t>
            </a:r>
            <a:endParaRPr lang="ru-RU" sz="16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7681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69840" cy="6857999"/>
          </a:xfrm>
          <a:prstGeom prst="rect">
            <a:avLst/>
          </a:prstGeom>
          <a:solidFill>
            <a:schemeClr val="bg1"/>
          </a:solidFill>
          <a:effectLst>
            <a:glow rad="127000">
              <a:schemeClr val="accent1"/>
            </a:glow>
            <a:innerShdw blurRad="711200" dist="825500" dir="5400000">
              <a:schemeClr val="bg1">
                <a:alpha val="81000"/>
              </a:schemeClr>
            </a:inn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5215" y="5726906"/>
            <a:ext cx="2714625" cy="113109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375" y="5840590"/>
            <a:ext cx="1051182" cy="101740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2592" y="6010936"/>
            <a:ext cx="3292125" cy="67671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99328" y="600075"/>
            <a:ext cx="87711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/>
              <a:t>Перспективы применения альтернативных источников энергии на территории</a:t>
            </a:r>
          </a:p>
          <a:p>
            <a:pPr algn="ctr"/>
            <a:r>
              <a:rPr lang="ru-RU" sz="2000" dirty="0" smtClean="0"/>
              <a:t>Государственного природного заповедника «Кивач»</a:t>
            </a: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847524" y="1380440"/>
            <a:ext cx="92402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3. Проектирование и строительство экодомов (кордонов, гостевых домов, детских лагерей)</a:t>
            </a:r>
          </a:p>
          <a:p>
            <a:r>
              <a:rPr lang="ru-RU" dirty="0" smtClean="0"/>
              <a:t>с использованием энергоэффективных материалов и альтернативных источников энергии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" y="2099250"/>
            <a:ext cx="4389120" cy="27432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9586" y="2230160"/>
            <a:ext cx="4173425" cy="277793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3825" y="3351894"/>
            <a:ext cx="4057737" cy="2135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764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69840" cy="6857999"/>
          </a:xfrm>
          <a:prstGeom prst="rect">
            <a:avLst/>
          </a:prstGeom>
          <a:effectLst>
            <a:glow rad="127000">
              <a:schemeClr val="accent1"/>
            </a:glow>
            <a:innerShdw blurRad="711200" dist="825500" dir="5400000">
              <a:prstClr val="black">
                <a:alpha val="81000"/>
              </a:prstClr>
            </a:innerShdw>
          </a:effectLst>
        </p:spPr>
      </p:pic>
      <p:sp>
        <p:nvSpPr>
          <p:cNvPr id="5" name="TextBox 4"/>
          <p:cNvSpPr txBox="1"/>
          <p:nvPr/>
        </p:nvSpPr>
        <p:spPr>
          <a:xfrm>
            <a:off x="3114310" y="2691669"/>
            <a:ext cx="55364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bg1"/>
                </a:solidFill>
                <a:cs typeface="Arial" panose="020B0604020202020204" pitchFamily="34" charset="0"/>
              </a:rPr>
              <a:t>Спасибо за внимание!</a:t>
            </a:r>
            <a:endParaRPr lang="ru-RU" sz="40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950" y="5744870"/>
            <a:ext cx="2892490" cy="12052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455" y="5870390"/>
            <a:ext cx="985837" cy="95416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524000" y="152996"/>
            <a:ext cx="92868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Министерство природных ресурсов и экологии Российской Федерации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Федеральное государственное бюджетное учреждение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«Государственный природный заповедник “Кивач”»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6700" y="5952936"/>
            <a:ext cx="3726020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Фомина Ольга Викторовна</a:t>
            </a:r>
          </a:p>
          <a:p>
            <a:r>
              <a:rPr lang="ru-RU" sz="1400" i="1" dirty="0">
                <a:solidFill>
                  <a:schemeClr val="bg1"/>
                </a:solidFill>
              </a:rPr>
              <a:t>Заместитель директора по научной работе</a:t>
            </a:r>
            <a:br>
              <a:rPr lang="ru-RU" sz="1400" i="1" dirty="0">
                <a:solidFill>
                  <a:schemeClr val="bg1"/>
                </a:solidFill>
              </a:rPr>
            </a:br>
            <a:r>
              <a:rPr lang="ru-RU" sz="1400" i="1" dirty="0">
                <a:solidFill>
                  <a:schemeClr val="bg1"/>
                </a:solidFill>
              </a:rPr>
              <a:t> и экологическому просвещению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76840" y="5952936"/>
            <a:ext cx="32609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chemeClr val="accent6"/>
                </a:solidFill>
              </a:rPr>
              <a:t>KA5043 Зеленые решения</a:t>
            </a:r>
          </a:p>
          <a:p>
            <a:r>
              <a:rPr lang="ru-RU" sz="1600" dirty="0" smtClean="0">
                <a:solidFill>
                  <a:schemeClr val="accent6"/>
                </a:solidFill>
              </a:rPr>
              <a:t>для природоохранных территорий</a:t>
            </a:r>
            <a:endParaRPr lang="ru-RU" sz="16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83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69840" cy="6857999"/>
          </a:xfrm>
          <a:prstGeom prst="rect">
            <a:avLst/>
          </a:prstGeom>
          <a:solidFill>
            <a:schemeClr val="bg1"/>
          </a:solidFill>
          <a:effectLst>
            <a:glow rad="127000">
              <a:schemeClr val="accent1"/>
            </a:glow>
            <a:innerShdw blurRad="711200" dist="825500" dir="5400000">
              <a:schemeClr val="bg1">
                <a:alpha val="81000"/>
              </a:schemeClr>
            </a:inn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5215" y="5726906"/>
            <a:ext cx="2714625" cy="113109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375" y="5840590"/>
            <a:ext cx="1051182" cy="101740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24853" y="530875"/>
            <a:ext cx="103201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Участие в проекте КА5043 «Зеленые решения для природоохранных территорий» (GreenSol)</a:t>
            </a:r>
            <a:endParaRPr lang="ru-RU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1428750" y="1342291"/>
            <a:ext cx="1597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Цели участия: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2592" y="6010936"/>
            <a:ext cx="3292125" cy="67671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609725" y="1962150"/>
            <a:ext cx="98406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 smtClean="0"/>
              <a:t>Внедрение инновационных технологий в сфере устойчивого и экологичного энергоснабжения</a:t>
            </a:r>
          </a:p>
          <a:p>
            <a:r>
              <a:rPr lang="ru-RU" dirty="0" smtClean="0"/>
              <a:t> и обращения с отходами на территории Государственного природного заповедника «Кивач»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609725" y="2852846"/>
            <a:ext cx="99102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2. Проектирование и реализация зелёных решений на особо охраняемых природных территориях</a:t>
            </a:r>
          </a:p>
          <a:p>
            <a:r>
              <a:rPr lang="ru-RU" dirty="0" smtClean="0"/>
              <a:t>Республики Карелия 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609725" y="3702384"/>
            <a:ext cx="95358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3. Популяризация альтернативных источников энергии и продвижение результатов проекта на</a:t>
            </a:r>
          </a:p>
          <a:p>
            <a:r>
              <a:rPr lang="ru-RU" dirty="0"/>
              <a:t>д</a:t>
            </a:r>
            <a:r>
              <a:rPr lang="ru-RU" dirty="0" smtClean="0"/>
              <a:t>ругих особо охраняемых природных территориях России и Финляндии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5329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69840" cy="6857999"/>
          </a:xfrm>
          <a:prstGeom prst="rect">
            <a:avLst/>
          </a:prstGeom>
          <a:solidFill>
            <a:schemeClr val="bg1"/>
          </a:solidFill>
          <a:effectLst>
            <a:glow rad="127000">
              <a:schemeClr val="accent1"/>
            </a:glow>
            <a:innerShdw blurRad="711200" dist="825500" dir="5400000">
              <a:schemeClr val="bg1">
                <a:alpha val="81000"/>
              </a:schemeClr>
            </a:inn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5215" y="5726906"/>
            <a:ext cx="2714625" cy="113109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375" y="5840590"/>
            <a:ext cx="1051182" cy="101740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95400" y="904875"/>
            <a:ext cx="7794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 этап. Установка тепловых насосов в кафетерии заповедника «Седой Кивач»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2250" y="6158988"/>
            <a:ext cx="3292125" cy="67671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8404" y="215404"/>
            <a:ext cx="5108891" cy="64623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49" y="1592605"/>
            <a:ext cx="2520000" cy="33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1191" y="1592605"/>
            <a:ext cx="2520000" cy="33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920" y="1592605"/>
            <a:ext cx="4480000" cy="33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53622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69840" cy="6857999"/>
          </a:xfrm>
          <a:prstGeom prst="rect">
            <a:avLst/>
          </a:prstGeom>
          <a:solidFill>
            <a:schemeClr val="bg1"/>
          </a:solidFill>
          <a:effectLst>
            <a:glow rad="127000">
              <a:schemeClr val="accent1"/>
            </a:glow>
            <a:innerShdw blurRad="711200" dist="825500" dir="5400000">
              <a:schemeClr val="bg1">
                <a:alpha val="81000"/>
              </a:schemeClr>
            </a:inn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5215" y="5726906"/>
            <a:ext cx="2714625" cy="113109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375" y="5840590"/>
            <a:ext cx="1051182" cy="101740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90600" y="409575"/>
            <a:ext cx="49734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Зелёные решения в рамках проекта: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961900" y="984925"/>
            <a:ext cx="10163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 этап. Установка солнечной энергетической установки (3kW) для обеспечения электроснабжения метеопункта заповедника с установленной автоматической метеостанцией </a:t>
            </a:r>
            <a:r>
              <a:rPr lang="en-US" dirty="0" smtClean="0"/>
              <a:t>DAVIS</a:t>
            </a:r>
            <a:r>
              <a:rPr lang="ru-RU" dirty="0" smtClean="0"/>
              <a:t> </a:t>
            </a:r>
            <a:r>
              <a:rPr lang="en-US" dirty="0" smtClean="0"/>
              <a:t>vantage pro 2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2592" y="6010936"/>
            <a:ext cx="3292125" cy="67671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28" y="1744941"/>
            <a:ext cx="5389473" cy="36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5557" y="1744941"/>
            <a:ext cx="2403814" cy="36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829" y="1744941"/>
            <a:ext cx="2700000" cy="36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53291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69840" cy="6857999"/>
          </a:xfrm>
          <a:prstGeom prst="rect">
            <a:avLst/>
          </a:prstGeom>
          <a:solidFill>
            <a:schemeClr val="bg1"/>
          </a:solidFill>
          <a:effectLst>
            <a:glow rad="127000">
              <a:schemeClr val="accent1"/>
            </a:glow>
            <a:innerShdw blurRad="711200" dist="825500" dir="5400000">
              <a:schemeClr val="bg1">
                <a:alpha val="81000"/>
              </a:schemeClr>
            </a:inn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5215" y="5726906"/>
            <a:ext cx="2714625" cy="113109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375" y="5840590"/>
            <a:ext cx="1051182" cy="101740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95400" y="904875"/>
            <a:ext cx="8272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 этап. Установка тепловых насосов в музее природы заповедника «Седой Кивач»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61" y="1470150"/>
            <a:ext cx="4482079" cy="33635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42250" y="6158988"/>
            <a:ext cx="3292125" cy="67671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98404" y="215404"/>
            <a:ext cx="5108891" cy="64623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8312" y="1470150"/>
            <a:ext cx="2244375" cy="33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1095" y="1470150"/>
            <a:ext cx="2244375" cy="33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3001" y="3831773"/>
            <a:ext cx="3296903" cy="22022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94990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69840" cy="6857999"/>
          </a:xfrm>
          <a:prstGeom prst="rect">
            <a:avLst/>
          </a:prstGeom>
          <a:solidFill>
            <a:schemeClr val="bg1"/>
          </a:solidFill>
          <a:effectLst>
            <a:glow rad="127000">
              <a:schemeClr val="accent1"/>
            </a:glow>
            <a:innerShdw blurRad="711200" dist="825500" dir="5400000">
              <a:schemeClr val="bg1">
                <a:alpha val="81000"/>
              </a:schemeClr>
            </a:inn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5215" y="5726906"/>
            <a:ext cx="2714625" cy="113109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375" y="5840590"/>
            <a:ext cx="1051182" cy="101740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90600" y="409575"/>
            <a:ext cx="49734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Зелёные решения в рамках проекта: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961900" y="984925"/>
            <a:ext cx="10163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4 этап. Установка солнечного коллектора </a:t>
            </a:r>
            <a:r>
              <a:rPr lang="ru-RU" dirty="0"/>
              <a:t>и </a:t>
            </a:r>
            <a:r>
              <a:rPr lang="ru-RU" dirty="0" smtClean="0"/>
              <a:t>бойлера </a:t>
            </a:r>
            <a:r>
              <a:rPr lang="ru-RU" dirty="0"/>
              <a:t>для нагрева </a:t>
            </a:r>
            <a:r>
              <a:rPr lang="ru-RU" dirty="0" smtClean="0"/>
              <a:t>воды в кафетерии  заповедника.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2592" y="6010936"/>
            <a:ext cx="3292125" cy="67671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5617" y="1823111"/>
            <a:ext cx="5389471" cy="36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5557" y="1823111"/>
            <a:ext cx="2400000" cy="36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086" y="1823111"/>
            <a:ext cx="2399062" cy="36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8573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69840" cy="6857999"/>
          </a:xfrm>
          <a:prstGeom prst="rect">
            <a:avLst/>
          </a:prstGeom>
          <a:solidFill>
            <a:schemeClr val="bg1"/>
          </a:solidFill>
          <a:effectLst>
            <a:glow rad="127000">
              <a:schemeClr val="accent1"/>
            </a:glow>
            <a:innerShdw blurRad="711200" dist="825500" dir="5400000">
              <a:schemeClr val="bg1">
                <a:alpha val="81000"/>
              </a:schemeClr>
            </a:inn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5215" y="5726906"/>
            <a:ext cx="2714625" cy="113109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375" y="5840590"/>
            <a:ext cx="1051182" cy="101740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09675" y="1200150"/>
            <a:ext cx="10223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5 этап. Приобретение автономного модульного эко-туалета для эффективного управления отходами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2592" y="6010936"/>
            <a:ext cx="3292125" cy="67671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3154" y="383570"/>
            <a:ext cx="5108891" cy="64623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536" y="2055874"/>
            <a:ext cx="5455213" cy="30709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154" y="2393707"/>
            <a:ext cx="4425949" cy="33194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24481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69840" cy="6857999"/>
          </a:xfrm>
          <a:prstGeom prst="rect">
            <a:avLst/>
          </a:prstGeom>
          <a:solidFill>
            <a:schemeClr val="bg1"/>
          </a:solidFill>
          <a:effectLst>
            <a:glow rad="127000">
              <a:schemeClr val="accent1"/>
            </a:glow>
            <a:innerShdw blurRad="711200" dist="825500" dir="5400000">
              <a:schemeClr val="bg1">
                <a:alpha val="81000"/>
              </a:schemeClr>
            </a:inn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5215" y="5726906"/>
            <a:ext cx="2714625" cy="113109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375" y="5840590"/>
            <a:ext cx="1051182" cy="101740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2592" y="6010936"/>
            <a:ext cx="3292125" cy="67671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99328" y="600075"/>
            <a:ext cx="87711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/>
              <a:t>Перспективы применения альтернативных источников энергии на территории</a:t>
            </a:r>
          </a:p>
          <a:p>
            <a:pPr algn="ctr"/>
            <a:r>
              <a:rPr lang="ru-RU" sz="2000" dirty="0" smtClean="0"/>
              <a:t>Государственного природного заповедника «Кивач»</a:t>
            </a: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1771650" y="1580465"/>
            <a:ext cx="447558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 smtClean="0"/>
              <a:t>Освещение экологических троп, </a:t>
            </a:r>
          </a:p>
          <a:p>
            <a:r>
              <a:rPr lang="ru-RU" dirty="0" smtClean="0"/>
              <a:t>мест стоянок и объектов туристкой</a:t>
            </a:r>
          </a:p>
          <a:p>
            <a:r>
              <a:rPr lang="ru-RU" dirty="0" smtClean="0"/>
              <a:t>инфраструктуры с помощью светодиодных</a:t>
            </a:r>
          </a:p>
          <a:p>
            <a:r>
              <a:rPr lang="ru-RU" dirty="0" smtClean="0"/>
              <a:t>светильников на солнечных батареях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2548" y="2871847"/>
            <a:ext cx="2855059" cy="285505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966" y="1645140"/>
            <a:ext cx="3231356" cy="323135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5500" y="3649789"/>
            <a:ext cx="2250160" cy="225016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5215" y="1285601"/>
            <a:ext cx="2143398" cy="214339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5581" y="3391829"/>
            <a:ext cx="2163262" cy="233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841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69840" cy="6857999"/>
          </a:xfrm>
          <a:prstGeom prst="rect">
            <a:avLst/>
          </a:prstGeom>
          <a:solidFill>
            <a:schemeClr val="bg1"/>
          </a:solidFill>
          <a:effectLst>
            <a:glow rad="127000">
              <a:schemeClr val="accent1"/>
            </a:glow>
            <a:innerShdw blurRad="711200" dist="825500" dir="5400000">
              <a:schemeClr val="bg1">
                <a:alpha val="81000"/>
              </a:schemeClr>
            </a:inn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5215" y="5726906"/>
            <a:ext cx="2714625" cy="113109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375" y="5840590"/>
            <a:ext cx="1051182" cy="101740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2592" y="6010936"/>
            <a:ext cx="3292125" cy="67671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99328" y="600075"/>
            <a:ext cx="87711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/>
              <a:t>Перспективы применения альтернативных источников энергии на территории</a:t>
            </a:r>
          </a:p>
          <a:p>
            <a:pPr algn="ctr"/>
            <a:r>
              <a:rPr lang="ru-RU" sz="2000" dirty="0" smtClean="0"/>
              <a:t>Государственного природного заповедника «Кивач»</a:t>
            </a: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1771650" y="1580465"/>
            <a:ext cx="9491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2. Установка тепловых насосов в Сувенирном павильоне, музее камня и научной лаборатории</a:t>
            </a:r>
            <a:endParaRPr lang="ru-RU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2612" y="2635461"/>
            <a:ext cx="3461877" cy="230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19401" y="2759162"/>
            <a:ext cx="3449263" cy="230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576" y="2635461"/>
            <a:ext cx="3449262" cy="230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81770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1670</TotalTime>
  <Words>313</Words>
  <Application>Microsoft Office PowerPoint</Application>
  <PresentationFormat>Широкоэкранный</PresentationFormat>
  <Paragraphs>40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Lazareva-Kivach</cp:lastModifiedBy>
  <cp:revision>76</cp:revision>
  <dcterms:created xsi:type="dcterms:W3CDTF">2019-02-05T13:00:54Z</dcterms:created>
  <dcterms:modified xsi:type="dcterms:W3CDTF">2020-09-04T13:54:37Z</dcterms:modified>
</cp:coreProperties>
</file>