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58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8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Kuva 9">
            <a:extLst>
              <a:ext uri="{FF2B5EF4-FFF2-40B4-BE49-F238E27FC236}">
                <a16:creationId xmlns:a16="http://schemas.microsoft.com/office/drawing/2014/main" id="{317B90FC-0713-426F-AB76-4E1E4BC09A9B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6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FF0743F9-01B1-4B8B-9CB7-162398E3E0C1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719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BF104DBD-FD16-45A7-B8DA-29964AB8DF08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366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CC7ED0F9-9AAA-4EA7-BCF7-DB85E6C9578E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884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22F25F97-05DB-4F6A-A984-AE0059AD6DFA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98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Kuva 9">
            <a:extLst>
              <a:ext uri="{FF2B5EF4-FFF2-40B4-BE49-F238E27FC236}">
                <a16:creationId xmlns:a16="http://schemas.microsoft.com/office/drawing/2014/main" id="{49E0C224-BCA7-41E7-B242-7D236FA5E7CC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43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Kuva 9">
            <a:extLst>
              <a:ext uri="{FF2B5EF4-FFF2-40B4-BE49-F238E27FC236}">
                <a16:creationId xmlns:a16="http://schemas.microsoft.com/office/drawing/2014/main" id="{0FCD5E94-0C45-4B4C-8EFA-347F7F10591E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867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5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1B640-C6E3-4331-946F-6940F4F9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8B37A-782E-42D0-BE7C-11298EE7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71EB3-E00B-4931-BDDF-E428301D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71C7-52C8-49FE-9E21-C0ADD185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46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114C2-B015-46A4-868E-EF7518947EA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2A4E79-65D8-4ABD-ACDD-B92DBCF626C5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Kuva 9">
            <a:extLst>
              <a:ext uri="{FF2B5EF4-FFF2-40B4-BE49-F238E27FC236}">
                <a16:creationId xmlns:a16="http://schemas.microsoft.com/office/drawing/2014/main" id="{855E69F7-E0D7-4756-B791-C4371C3D22F3}"/>
              </a:ext>
            </a:extLst>
          </p:cNvPr>
          <p:cNvPicPr/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23404" r="14394"/>
          <a:stretch/>
        </p:blipFill>
        <p:spPr bwMode="auto">
          <a:xfrm>
            <a:off x="10860821" y="6120582"/>
            <a:ext cx="1307690" cy="7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667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eec.org/news/5923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aeec.org/news/10192.html" TargetMode="External"/><Relationship Id="rId2" Type="http://schemas.openxmlformats.org/officeDocument/2006/relationships/hyperlink" Target="https://kaeec.org/5604/5609/6787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aeec.org/news/10103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etrsu.ru/news/2021/94125/nuzhny-li-v-karelii-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A08570-359B-40DC-8A08-9BF6D37CF391}"/>
              </a:ext>
            </a:extLst>
          </p:cNvPr>
          <p:cNvSpPr txBox="1"/>
          <p:nvPr/>
        </p:nvSpPr>
        <p:spPr>
          <a:xfrm>
            <a:off x="3733799" y="666501"/>
            <a:ext cx="864704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Drivers and Barriers in adapting ecotechnological solutions such as solar panels, heat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pumps in Russia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Karelia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implementation of these in practice</a:t>
            </a:r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D81343-EB01-4D67-8B86-F39D585E4C4A}"/>
              </a:ext>
            </a:extLst>
          </p:cNvPr>
          <p:cNvSpPr txBox="1"/>
          <p:nvPr/>
        </p:nvSpPr>
        <p:spPr>
          <a:xfrm>
            <a:off x="3733800" y="3590787"/>
            <a:ext cx="86470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Движущие силы и барьеры в адаптации </a:t>
            </a:r>
            <a:r>
              <a:rPr lang="ru-RU" sz="32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экотехнологических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решений в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России (Карелии) и реализация на практике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157A4B-776E-4B5B-B050-616C3BC56EA9}"/>
              </a:ext>
            </a:extLst>
          </p:cNvPr>
          <p:cNvSpPr txBox="1"/>
          <p:nvPr/>
        </p:nvSpPr>
        <p:spPr>
          <a:xfrm>
            <a:off x="75285" y="6324313"/>
            <a:ext cx="8790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Александр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Бердино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, Координатор проектов АНО Центр энергетической эффективности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FD7FFA39-F3F7-496D-9BCB-10223BCECB8C}"/>
              </a:ext>
            </a:extLst>
          </p:cNvPr>
          <p:cNvCxnSpPr/>
          <p:nvPr/>
        </p:nvCxnSpPr>
        <p:spPr>
          <a:xfrm>
            <a:off x="119270" y="6324313"/>
            <a:ext cx="874643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217247-0DA3-44FD-A0CE-9F2BF71E2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76" y="1371925"/>
            <a:ext cx="517829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7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7564" y="914262"/>
            <a:ext cx="10247245" cy="5943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1. Примерно с 2015 года юридические лица Карелии внедряют такие «зеленые» технологии, как: </a:t>
            </a:r>
          </a:p>
          <a:p>
            <a:pPr>
              <a:spcBef>
                <a:spcPts val="600"/>
              </a:spcBef>
            </a:pPr>
            <a:r>
              <a:rPr lang="ru-RU" sz="2200" dirty="0"/>
              <a:t>солнечные электростанции (СЭС), автономные и гибридные;</a:t>
            </a:r>
          </a:p>
          <a:p>
            <a:pPr>
              <a:spcBef>
                <a:spcPts val="600"/>
              </a:spcBef>
            </a:pPr>
            <a:r>
              <a:rPr lang="ru-RU" sz="2200" dirty="0"/>
              <a:t>тепловые насосы «воздух-воздух» и «воздух-вода»;</a:t>
            </a:r>
          </a:p>
          <a:p>
            <a:pPr>
              <a:spcBef>
                <a:spcPts val="600"/>
              </a:spcBef>
            </a:pPr>
            <a:r>
              <a:rPr lang="ru-RU" sz="2200" dirty="0"/>
              <a:t>солнечные коллекторы для нагрева воды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i="1" dirty="0">
                <a:solidFill>
                  <a:srgbClr val="C00000"/>
                </a:solidFill>
              </a:rPr>
              <a:t>Нет крупных проектов по использованию энергии ветра.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2. Самый крупный проект завершен в 2019 г.: СЭС в п. </a:t>
            </a:r>
            <a:r>
              <a:rPr lang="ru-RU" sz="2200" dirty="0" err="1"/>
              <a:t>Кимоваара</a:t>
            </a:r>
            <a:r>
              <a:rPr lang="ru-RU" sz="2200" dirty="0"/>
              <a:t>, максимальная мощность выработки 3 фазы Х 8 кВт (120 солнечных панелей)</a:t>
            </a:r>
            <a:r>
              <a:rPr lang="en-US" sz="2200" dirty="0"/>
              <a:t>. </a:t>
            </a:r>
            <a:r>
              <a:rPr lang="ru-RU" sz="2200" i="1" dirty="0">
                <a:solidFill>
                  <a:srgbClr val="C00000"/>
                </a:solidFill>
              </a:rPr>
              <a:t>До этого в поселке работал </a:t>
            </a:r>
            <a:r>
              <a:rPr lang="ru-RU" sz="2200" b="1" i="1" dirty="0">
                <a:solidFill>
                  <a:srgbClr val="C00000"/>
                </a:solidFill>
              </a:rPr>
              <a:t>только</a:t>
            </a:r>
            <a:r>
              <a:rPr lang="ru-RU" sz="2200" i="1" dirty="0">
                <a:solidFill>
                  <a:srgbClr val="C00000"/>
                </a:solidFill>
              </a:rPr>
              <a:t> дизельгенератор!</a:t>
            </a:r>
          </a:p>
          <a:p>
            <a:pPr marL="0" indent="0">
              <a:buNone/>
            </a:pPr>
            <a:r>
              <a:rPr lang="en-GB" sz="2200" i="1" dirty="0">
                <a:solidFill>
                  <a:schemeClr val="accent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https://kaeec.org/news/5923.html</a:t>
            </a:r>
            <a:r>
              <a:rPr lang="ru-RU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200" dirty="0"/>
              <a:t>Сейчас эта станция вырабатывает около 30% э/э от всего объема энергии необходимой для поселка, соответственно ОА ПСК экономит</a:t>
            </a:r>
            <a:r>
              <a:rPr lang="ru-RU" sz="2200" i="1" dirty="0">
                <a:solidFill>
                  <a:srgbClr val="C00000"/>
                </a:solidFill>
              </a:rPr>
              <a:t> - 30% дизельного топлива!</a:t>
            </a:r>
          </a:p>
          <a:p>
            <a:pPr marL="0" indent="0">
              <a:buNone/>
            </a:pPr>
            <a:endParaRPr lang="ru-RU" sz="22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3B911B2-9FB7-43FB-A892-A978FA14BAEC}"/>
              </a:ext>
            </a:extLst>
          </p:cNvPr>
          <p:cNvSpPr txBox="1">
            <a:spLocks/>
          </p:cNvSpPr>
          <p:nvPr/>
        </p:nvSpPr>
        <p:spPr>
          <a:xfrm>
            <a:off x="516835" y="258418"/>
            <a:ext cx="8935277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Пилотные проекты в Карелии – новое дело</a:t>
            </a:r>
          </a:p>
        </p:txBody>
      </p:sp>
    </p:spTree>
    <p:extLst>
      <p:ext uri="{BB962C8B-B14F-4D97-AF65-F5344CB8AC3E}">
        <p14:creationId xmlns:p14="http://schemas.microsoft.com/office/powerpoint/2010/main" val="4250919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7565" y="1314588"/>
            <a:ext cx="9869556" cy="60134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200" dirty="0"/>
              <a:t>3. Установлены небольшие (3-5 кВт) </a:t>
            </a:r>
            <a:r>
              <a:rPr lang="ru-RU" sz="2200" b="1" dirty="0"/>
              <a:t>СЭС</a:t>
            </a:r>
            <a:r>
              <a:rPr lang="ru-RU" sz="2200" dirty="0"/>
              <a:t> в Молодежном образовательном центре «</a:t>
            </a:r>
            <a:r>
              <a:rPr lang="ru-RU" sz="2200" dirty="0" err="1"/>
              <a:t>Маткачи</a:t>
            </a:r>
            <a:r>
              <a:rPr lang="ru-RU" sz="2200" dirty="0"/>
              <a:t>», в Заповедниках «Кивач» и «</a:t>
            </a:r>
            <a:r>
              <a:rPr lang="ru-RU" sz="2200" dirty="0" err="1"/>
              <a:t>Костомукшский</a:t>
            </a:r>
            <a:r>
              <a:rPr lang="ru-RU" sz="2200" dirty="0"/>
              <a:t>», в НП «</a:t>
            </a:r>
            <a:r>
              <a:rPr lang="ru-RU" sz="2200" dirty="0" err="1"/>
              <a:t>Водлозерский</a:t>
            </a:r>
            <a:r>
              <a:rPr lang="ru-RU" sz="2200" dirty="0"/>
              <a:t>» (3 СЭС).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https://kaeec.org/5604/5609/6787/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https://kaeec.org/news/10192.html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/>
              <a:t>4. Установлены </a:t>
            </a:r>
            <a:r>
              <a:rPr lang="ru-RU" sz="2200" b="1" dirty="0"/>
              <a:t>тепловые насосы </a:t>
            </a:r>
            <a:r>
              <a:rPr lang="en-US" sz="2200" dirty="0"/>
              <a:t>Electrolux </a:t>
            </a:r>
            <a:r>
              <a:rPr lang="ru-RU" sz="2200" dirty="0"/>
              <a:t>«воздух-воздух» в Киваче (3 </a:t>
            </a:r>
            <a:r>
              <a:rPr lang="ru-RU" sz="2200" dirty="0" err="1"/>
              <a:t>шт</a:t>
            </a:r>
            <a:r>
              <a:rPr lang="ru-RU" sz="2200" dirty="0"/>
              <a:t>) и НП </a:t>
            </a:r>
            <a:r>
              <a:rPr lang="ru-RU" sz="2200" dirty="0" err="1"/>
              <a:t>Водлозерский</a:t>
            </a:r>
            <a:r>
              <a:rPr lang="ru-RU" sz="2200" dirty="0"/>
              <a:t> (3 </a:t>
            </a:r>
            <a:r>
              <a:rPr lang="ru-RU" sz="2200" dirty="0" err="1"/>
              <a:t>шт</a:t>
            </a:r>
            <a:r>
              <a:rPr lang="ru-RU" sz="2200" dirty="0"/>
              <a:t>),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/>
              <a:t>5. Также на территории НП в октябре 2020 года была установлена первая в Карелии </a:t>
            </a:r>
            <a:r>
              <a:rPr lang="ru-RU" sz="2200" b="1" dirty="0"/>
              <a:t>система водяного отопления </a:t>
            </a:r>
            <a:r>
              <a:rPr lang="ru-RU" sz="2200" dirty="0"/>
              <a:t>всего здания на основе мощного теплового насоса «воздух-вода» </a:t>
            </a:r>
            <a:r>
              <a:rPr lang="ru-RU" sz="2200" dirty="0" err="1"/>
              <a:t>Daikin</a:t>
            </a:r>
            <a:r>
              <a:rPr lang="ru-RU" sz="2200" dirty="0"/>
              <a:t> </a:t>
            </a:r>
            <a:r>
              <a:rPr lang="ru-RU" sz="2200" dirty="0" err="1"/>
              <a:t>Alterma</a:t>
            </a:r>
            <a:r>
              <a:rPr lang="ru-RU" sz="2200" dirty="0"/>
              <a:t>. Максимальная производительность - 16 кВт тепла.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https://kaeec.org/news/10103.html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AE4913F-8307-4DEF-B6BE-7DD2E78E163F}"/>
              </a:ext>
            </a:extLst>
          </p:cNvPr>
          <p:cNvSpPr txBox="1">
            <a:spLocks/>
          </p:cNvSpPr>
          <p:nvPr/>
        </p:nvSpPr>
        <p:spPr>
          <a:xfrm>
            <a:off x="516836" y="258418"/>
            <a:ext cx="8488016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Пилотные проекты в Карелии – новое дело</a:t>
            </a:r>
          </a:p>
        </p:txBody>
      </p:sp>
    </p:spTree>
    <p:extLst>
      <p:ext uri="{BB962C8B-B14F-4D97-AF65-F5344CB8AC3E}">
        <p14:creationId xmlns:p14="http://schemas.microsoft.com/office/powerpoint/2010/main" val="216447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1486" y="990255"/>
            <a:ext cx="9422295" cy="55758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400" b="1" dirty="0">
                <a:solidFill>
                  <a:srgbClr val="C00000"/>
                </a:solidFill>
              </a:rPr>
              <a:t>Недостаток - высокая цена </a:t>
            </a:r>
            <a:r>
              <a:rPr lang="ru-RU" sz="2000" dirty="0">
                <a:solidFill>
                  <a:srgbClr val="C00000"/>
                </a:solidFill>
              </a:rPr>
              <a:t>(большой срок окупаемости)!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/>
              <a:t>Чтобы понять на сколько цена высока, необходимо рассматривать все альтернативные источники тепла и э/э и тогда делать вывод об адекватности цены.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/>
              <a:t>Действительно, закупочная цена электрического, газового или </a:t>
            </a:r>
            <a:r>
              <a:rPr lang="ru-RU" sz="2000" dirty="0" err="1"/>
              <a:t>пеллетного</a:t>
            </a:r>
            <a:r>
              <a:rPr lang="ru-RU" sz="2000" dirty="0"/>
              <a:t> котла для отопления может быть дешевле. Однако стоимость и объем потребления э/э или газа тоже имеет значение. Необходимо суммировать первичные инвестиции (покупка и монтаж) с эксплуатационными затратами за весь срок жизни оборудования – до капитального ремонта или замены.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/>
              <a:t>Принимая во внимание ВСЕ затраты на обслуживание, ремонты и стоимость топлива, установка ТН может оказаться более выгодным вложением на долгосрочную перспективу (15-20 лет), так как не потребляет ничего кроме э/э.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solidFill>
                  <a:srgbClr val="C00000"/>
                </a:solidFill>
              </a:rPr>
              <a:t>ВАЖНО: эффективность ТН намного выше (в 5-7 раз) чем обычного бойлера или конвектора.</a:t>
            </a:r>
          </a:p>
          <a:p>
            <a:pPr marL="0" indent="0">
              <a:lnSpc>
                <a:spcPct val="110000"/>
              </a:lnSpc>
              <a:buNone/>
            </a:pPr>
            <a:endParaRPr lang="ru-RU" sz="20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EEEF908-84B8-40C7-96DE-A4507AC85052}"/>
              </a:ext>
            </a:extLst>
          </p:cNvPr>
          <p:cNvSpPr txBox="1">
            <a:spLocks/>
          </p:cNvSpPr>
          <p:nvPr/>
        </p:nvSpPr>
        <p:spPr>
          <a:xfrm>
            <a:off x="301486" y="291893"/>
            <a:ext cx="10237305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</a:t>
            </a:r>
          </a:p>
        </p:txBody>
      </p:sp>
    </p:spTree>
    <p:extLst>
      <p:ext uri="{BB962C8B-B14F-4D97-AF65-F5344CB8AC3E}">
        <p14:creationId xmlns:p14="http://schemas.microsoft.com/office/powerpoint/2010/main" val="310079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FB1A9B0-E7AA-4589-B967-25C206C1D371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301486" y="1039951"/>
                <a:ext cx="7974013" cy="5195887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ru-RU" sz="2400" b="1" dirty="0">
                    <a:solidFill>
                      <a:srgbClr val="C00000"/>
                    </a:solidFill>
                  </a:rPr>
                  <a:t>Примеры цен: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ru-RU" sz="2200" dirty="0"/>
                  <a:t>Примерный норматив</a:t>
                </a:r>
                <a:r>
                  <a:rPr lang="en-US" sz="2200" dirty="0"/>
                  <a:t> </a:t>
                </a:r>
                <a:r>
                  <a:rPr lang="ru-RU" sz="2200" dirty="0"/>
                  <a:t>отопления – </a:t>
                </a:r>
                <a:r>
                  <a:rPr lang="ru-RU" sz="2200" b="1" dirty="0"/>
                  <a:t>100 Вт на 1 м</a:t>
                </a:r>
                <a:r>
                  <a:rPr lang="ru-RU" sz="2200" b="1" baseline="30000" dirty="0"/>
                  <a:t>2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200" dirty="0"/>
                  <a:t>ТН «воздух-воздух» 5 кВт тепла (помещение до 50 м</a:t>
                </a:r>
                <a:r>
                  <a:rPr lang="ru-RU" sz="2200" baseline="30000" dirty="0"/>
                  <a:t>2</a:t>
                </a:r>
                <a:r>
                  <a:rPr lang="ru-RU" sz="2200" dirty="0"/>
                  <a:t>) – около 120 000 руб. с монтажом. Эффективно работает до -20</a:t>
                </a:r>
                <a:r>
                  <a:rPr lang="ru-RU" sz="2200" baseline="30000" dirty="0"/>
                  <a:t>0</a:t>
                </a:r>
                <a:r>
                  <a:rPr lang="ru-RU" sz="2200" dirty="0"/>
                  <a:t> 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200" dirty="0"/>
                  <a:t>ТН «воздух-вода» 8,5 кВт (помещение 50-100 м</a:t>
                </a:r>
                <a:r>
                  <a:rPr lang="ru-RU" sz="2200" baseline="30000" dirty="0"/>
                  <a:t>2</a:t>
                </a:r>
                <a:r>
                  <a:rPr lang="ru-RU" sz="2200" dirty="0"/>
                  <a:t>.) – от 165 000 до 200 000 руб. с монтажом. Эффективно работает до - 25</a:t>
                </a:r>
                <a:r>
                  <a:rPr lang="ru-RU" sz="2200" baseline="30000" dirty="0"/>
                  <a:t>0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ru-RU" sz="2200" i="1" dirty="0"/>
                  <a:t>На сегодня, самый дорогой ТН «</a:t>
                </a:r>
                <a:r>
                  <a:rPr lang="en-US" sz="2200" i="1" dirty="0"/>
                  <a:t>Daikin </a:t>
                </a:r>
                <a:r>
                  <a:rPr lang="en-US" sz="2200" i="1" dirty="0" err="1"/>
                  <a:t>Altherma</a:t>
                </a:r>
                <a:r>
                  <a:rPr lang="ru-RU" sz="2200" i="1" dirty="0"/>
                  <a:t>»</a:t>
                </a:r>
                <a:r>
                  <a:rPr lang="en-US" sz="2200" i="1" dirty="0"/>
                  <a:t> </a:t>
                </a:r>
                <a:r>
                  <a:rPr lang="ru-RU" sz="2200" i="1" dirty="0"/>
                  <a:t>на </a:t>
                </a:r>
                <a:r>
                  <a:rPr lang="en-US" sz="2200" i="1" dirty="0"/>
                  <a:t>16</a:t>
                </a:r>
                <a:r>
                  <a:rPr lang="ru-RU" sz="2200" i="1" dirty="0"/>
                  <a:t> кВт</a:t>
                </a:r>
                <a:r>
                  <a:rPr lang="en-US" sz="2200" i="1" dirty="0"/>
                  <a:t> </a:t>
                </a:r>
                <a:r>
                  <a:rPr lang="ru-RU" sz="2200" i="1" dirty="0"/>
                  <a:t>установлен в НП «</a:t>
                </a:r>
                <a:r>
                  <a:rPr lang="ru-RU" sz="2200" i="1" dirty="0" err="1"/>
                  <a:t>Водлозерский</a:t>
                </a:r>
                <a:r>
                  <a:rPr lang="ru-RU" sz="2200" i="1" dirty="0"/>
                  <a:t>» (новое здание музея 200 м2) – полная стоимость сплит-системы </a:t>
                </a:r>
                <a14:m>
                  <m:oMath xmlns:m="http://schemas.openxmlformats.org/officeDocument/2006/math">
                    <m:r>
                      <a:rPr lang="ru-RU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2200" i="1" dirty="0"/>
                  <a:t> 1 165 000 руб. без монтажа.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FB1A9B0-E7AA-4589-B967-25C206C1D3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01486" y="1039951"/>
                <a:ext cx="7974013" cy="5195887"/>
              </a:xfrm>
              <a:blipFill>
                <a:blip r:embed="rId2"/>
                <a:stretch>
                  <a:fillRect l="-1146" t="-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7FCB0A-DEA6-4975-ADB9-4DEA7C31A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217" y="830801"/>
            <a:ext cx="3897297" cy="519639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177A7B7-6505-4C5A-A6D0-3393B4AE72F5}"/>
              </a:ext>
            </a:extLst>
          </p:cNvPr>
          <p:cNvSpPr txBox="1">
            <a:spLocks/>
          </p:cNvSpPr>
          <p:nvPr/>
        </p:nvSpPr>
        <p:spPr>
          <a:xfrm>
            <a:off x="301486" y="291893"/>
            <a:ext cx="7691731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</a:t>
            </a:r>
          </a:p>
        </p:txBody>
      </p:sp>
    </p:spTree>
    <p:extLst>
      <p:ext uri="{BB962C8B-B14F-4D97-AF65-F5344CB8AC3E}">
        <p14:creationId xmlns:p14="http://schemas.microsoft.com/office/powerpoint/2010/main" val="32522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0478" y="1039951"/>
            <a:ext cx="7666691" cy="5066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Гибридная СЭС на 3 кВт: </a:t>
            </a:r>
          </a:p>
          <a:p>
            <a:pPr marL="0" indent="0">
              <a:buNone/>
            </a:pPr>
            <a:r>
              <a:rPr lang="ru-RU" sz="2200" dirty="0"/>
              <a:t>Среднесуточное потребление 14,8 к Вт*ч в сутки.</a:t>
            </a:r>
          </a:p>
          <a:p>
            <a:pPr algn="l"/>
            <a:r>
              <a:rPr lang="ru-RU" sz="22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Типовой состав потребителей: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освещение 200 Вт до 10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телевизоры 200 Вт до 10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ноутбук и телефон 100 Вт до 10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компьютер 300 Вт до 10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холодильник 100 Вт до 24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циркуляционный насос 100 Вт до 24 часов в сутки.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</a:rPr>
              <a:t>стиральная машина 1000 Вт 1 час в сутки.</a:t>
            </a:r>
          </a:p>
          <a:p>
            <a:pPr marL="0" indent="0">
              <a:buNone/>
            </a:pPr>
            <a:r>
              <a:rPr lang="ru-RU" sz="2200" dirty="0"/>
              <a:t>Цена: около 190 000 руб. + монтажные работы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E892E4-7FF1-481B-9FFE-3A4EFA4CD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177" y="1442563"/>
            <a:ext cx="4223823" cy="4223823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BDF942C-8122-479E-8878-5D9FB734AEC2}"/>
              </a:ext>
            </a:extLst>
          </p:cNvPr>
          <p:cNvSpPr txBox="1">
            <a:spLocks/>
          </p:cNvSpPr>
          <p:nvPr/>
        </p:nvSpPr>
        <p:spPr>
          <a:xfrm>
            <a:off x="301487" y="291893"/>
            <a:ext cx="7928114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</a:t>
            </a:r>
          </a:p>
        </p:txBody>
      </p:sp>
    </p:spTree>
    <p:extLst>
      <p:ext uri="{BB962C8B-B14F-4D97-AF65-F5344CB8AC3E}">
        <p14:creationId xmlns:p14="http://schemas.microsoft.com/office/powerpoint/2010/main" val="207773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984250"/>
            <a:ext cx="10376452" cy="177641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Солнечный коллектор и бойлер косвенного нагрева (200л). </a:t>
            </a:r>
          </a:p>
          <a:p>
            <a:pPr marL="0" indent="0">
              <a:buNone/>
            </a:pPr>
            <a:r>
              <a:rPr lang="ru-RU" sz="2200" dirty="0"/>
              <a:t>Примерная стоимость 225 000 руб. + монтаж. Работает эффективно до - 25</a:t>
            </a:r>
            <a:r>
              <a:rPr lang="ru-RU" sz="2200" baseline="30000" dirty="0"/>
              <a:t>0</a:t>
            </a:r>
          </a:p>
          <a:p>
            <a:pPr marL="0" indent="0">
              <a:buNone/>
            </a:pPr>
            <a:r>
              <a:rPr lang="ru-RU" sz="2200" dirty="0"/>
              <a:t>Такая система имеет высокую степень окупаемости из-за резкого уменьшения затрат на нагрев воды, осуществляемый с помощью обычных бойлеров.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7DB0DA-A55F-45A7-8263-204D81386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8" t="2177" r="1616" b="2305"/>
          <a:stretch/>
        </p:blipFill>
        <p:spPr>
          <a:xfrm>
            <a:off x="0" y="2633448"/>
            <a:ext cx="9106004" cy="422455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CC9151-6FF2-45B7-A683-46718DEE25EC}"/>
              </a:ext>
            </a:extLst>
          </p:cNvPr>
          <p:cNvSpPr txBox="1">
            <a:spLocks/>
          </p:cNvSpPr>
          <p:nvPr/>
        </p:nvSpPr>
        <p:spPr>
          <a:xfrm>
            <a:off x="301487" y="291893"/>
            <a:ext cx="7649818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 </a:t>
            </a:r>
          </a:p>
        </p:txBody>
      </p:sp>
    </p:spTree>
    <p:extLst>
      <p:ext uri="{BB962C8B-B14F-4D97-AF65-F5344CB8AC3E}">
        <p14:creationId xmlns:p14="http://schemas.microsoft.com/office/powerpoint/2010/main" val="190231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4557" y="1396206"/>
            <a:ext cx="9803296" cy="4636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rgbClr val="C00000"/>
                </a:solidFill>
              </a:rPr>
              <a:t>Недостаток - мало специалистов по монтажу и обслуживанию!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/>
              <a:t>На сегодня в Карелии действительно не много инженеров / техников (менее 10 на всю Карелию), однако, выпускники Физико-технического Института </a:t>
            </a:r>
            <a:r>
              <a:rPr lang="ru-RU" sz="2200" dirty="0" err="1"/>
              <a:t>ПетрГУ</a:t>
            </a:r>
            <a:r>
              <a:rPr lang="ru-RU" sz="2200" dirty="0"/>
              <a:t> и средних учебных заведений скоро пополнят ряды инженеров – </a:t>
            </a:r>
            <a:r>
              <a:rPr lang="ru-RU" sz="2200" dirty="0" err="1"/>
              <a:t>теплоэнергетиков</a:t>
            </a:r>
            <a:r>
              <a:rPr lang="ru-RU" sz="2200" dirty="0"/>
              <a:t> со специальными знаниями. </a:t>
            </a:r>
            <a:r>
              <a:rPr lang="en-GB" sz="2200" dirty="0">
                <a:solidFill>
                  <a:schemeClr val="accent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https://petrsu.ru/news/2021/94125/nuzhny-li-v-karelii-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/>
              <a:t>Например, сейчас студенты ФТИ уже готовят дипломные проекты и пишут курсовые работы по темам альтернативной энергетики.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i="1" dirty="0"/>
              <a:t>Надеемся, что растущий спрос на оборудование стимулирует появления новых малых предприятий и специалистов в этой области в ближайшие 2-3 года.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sz="22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EAE2B41-7EAD-4E93-8916-94D18450BFDD}"/>
              </a:ext>
            </a:extLst>
          </p:cNvPr>
          <p:cNvSpPr txBox="1">
            <a:spLocks/>
          </p:cNvSpPr>
          <p:nvPr/>
        </p:nvSpPr>
        <p:spPr>
          <a:xfrm>
            <a:off x="301486" y="291893"/>
            <a:ext cx="10237305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</a:t>
            </a:r>
          </a:p>
        </p:txBody>
      </p:sp>
    </p:spTree>
    <p:extLst>
      <p:ext uri="{BB962C8B-B14F-4D97-AF65-F5344CB8AC3E}">
        <p14:creationId xmlns:p14="http://schemas.microsoft.com/office/powerpoint/2010/main" val="1850422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B1A9B0-E7AA-4589-B967-25C206C1D37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5600" y="1039951"/>
            <a:ext cx="10183191" cy="580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1. Надежность и долговечность оборудования!</a:t>
            </a:r>
          </a:p>
          <a:p>
            <a:r>
              <a:rPr lang="ru-RU" sz="2200" dirty="0"/>
              <a:t>Все оборудование (СЭС, тепловые насосы, солнечные коллекторы) практически не ломается и не требует постоянного обслуживания. </a:t>
            </a:r>
          </a:p>
          <a:p>
            <a:r>
              <a:rPr lang="ru-RU" sz="2200" dirty="0"/>
              <a:t>Срок службы 15-20лет! За это время нужна будет только замена </a:t>
            </a:r>
            <a:r>
              <a:rPr lang="ru-RU" sz="2200" dirty="0" err="1"/>
              <a:t>фриона</a:t>
            </a:r>
            <a:r>
              <a:rPr lang="ru-RU" sz="2200" dirty="0"/>
              <a:t> (теплоносителя) и аккумуляторов для СЭС.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2. Нет никакого потребления топлива!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3. Автономная СЭС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там где нет ЛЭП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 просто не имеет альтернативы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4. Нет шума и запаха, как от бензиновых генераторов!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5. Нет выбросов вредных веществ (парниковых газов и сажи)!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6. Полная автоматизация и дистанционный контроль!</a:t>
            </a:r>
          </a:p>
          <a:p>
            <a:pPr marL="0" indent="0" algn="ctr">
              <a:buNone/>
            </a:pPr>
            <a:endParaRPr lang="en-US" sz="2400"/>
          </a:p>
          <a:p>
            <a:pPr marL="0" indent="0" algn="ctr">
              <a:buNone/>
            </a:pPr>
            <a:r>
              <a:rPr lang="ru-RU" sz="2400"/>
              <a:t>Контакты</a:t>
            </a:r>
            <a:r>
              <a:rPr lang="ru-RU" sz="2400" dirty="0"/>
              <a:t>: </a:t>
            </a:r>
            <a:r>
              <a:rPr lang="en-US" sz="2400" dirty="0"/>
              <a:t>http://kaeec.org,  alexberdino@gmail.com</a:t>
            </a:r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1BA86D-544F-4B4F-9A8E-E4376A785F4E}"/>
              </a:ext>
            </a:extLst>
          </p:cNvPr>
          <p:cNvSpPr txBox="1">
            <a:spLocks/>
          </p:cNvSpPr>
          <p:nvPr/>
        </p:nvSpPr>
        <p:spPr>
          <a:xfrm>
            <a:off x="301486" y="291893"/>
            <a:ext cx="10237305" cy="74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«Зеленые технологии» - за и против</a:t>
            </a:r>
          </a:p>
        </p:txBody>
      </p:sp>
    </p:spTree>
    <p:extLst>
      <p:ext uri="{BB962C8B-B14F-4D97-AF65-F5344CB8AC3E}">
        <p14:creationId xmlns:p14="http://schemas.microsoft.com/office/powerpoint/2010/main" val="33238291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403</TotalTime>
  <Words>961</Words>
  <Application>Microsoft Office PowerPoint</Application>
  <PresentationFormat>Широкоэкранный</PresentationFormat>
  <Paragraphs>66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Cambria Math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 Berdino</dc:creator>
  <cp:lastModifiedBy>Alexander Berdino</cp:lastModifiedBy>
  <cp:revision>49</cp:revision>
  <dcterms:created xsi:type="dcterms:W3CDTF">2021-03-17T08:16:08Z</dcterms:created>
  <dcterms:modified xsi:type="dcterms:W3CDTF">2021-03-23T11:46:29Z</dcterms:modified>
</cp:coreProperties>
</file>